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257" r:id="rId2"/>
    <p:sldId id="340" r:id="rId3"/>
    <p:sldId id="341" r:id="rId4"/>
    <p:sldId id="261" r:id="rId5"/>
    <p:sldId id="342" r:id="rId6"/>
    <p:sldId id="343" r:id="rId7"/>
    <p:sldId id="265" r:id="rId8"/>
    <p:sldId id="267" r:id="rId9"/>
    <p:sldId id="268" r:id="rId10"/>
    <p:sldId id="269" r:id="rId11"/>
    <p:sldId id="271" r:id="rId12"/>
    <p:sldId id="272" r:id="rId13"/>
    <p:sldId id="273" r:id="rId14"/>
    <p:sldId id="275" r:id="rId15"/>
    <p:sldId id="276" r:id="rId16"/>
    <p:sldId id="277" r:id="rId17"/>
    <p:sldId id="279" r:id="rId18"/>
    <p:sldId id="280" r:id="rId19"/>
    <p:sldId id="281" r:id="rId20"/>
    <p:sldId id="283" r:id="rId21"/>
    <p:sldId id="284" r:id="rId22"/>
    <p:sldId id="285" r:id="rId23"/>
    <p:sldId id="288" r:id="rId24"/>
    <p:sldId id="289" r:id="rId25"/>
    <p:sldId id="290" r:id="rId26"/>
    <p:sldId id="292" r:id="rId27"/>
    <p:sldId id="293" r:id="rId28"/>
    <p:sldId id="294" r:id="rId29"/>
    <p:sldId id="296" r:id="rId30"/>
    <p:sldId id="297" r:id="rId31"/>
    <p:sldId id="298" r:id="rId32"/>
    <p:sldId id="300" r:id="rId33"/>
    <p:sldId id="301" r:id="rId34"/>
    <p:sldId id="302" r:id="rId35"/>
    <p:sldId id="304" r:id="rId36"/>
    <p:sldId id="305" r:id="rId37"/>
    <p:sldId id="306" r:id="rId38"/>
    <p:sldId id="308" r:id="rId39"/>
    <p:sldId id="309" r:id="rId40"/>
    <p:sldId id="310" r:id="rId41"/>
    <p:sldId id="312" r:id="rId42"/>
    <p:sldId id="313" r:id="rId43"/>
    <p:sldId id="314" r:id="rId44"/>
    <p:sldId id="316" r:id="rId45"/>
    <p:sldId id="317" r:id="rId46"/>
    <p:sldId id="318" r:id="rId47"/>
    <p:sldId id="320" r:id="rId48"/>
    <p:sldId id="321" r:id="rId49"/>
    <p:sldId id="322" r:id="rId50"/>
    <p:sldId id="324" r:id="rId51"/>
    <p:sldId id="344" r:id="rId52"/>
    <p:sldId id="326" r:id="rId53"/>
    <p:sldId id="345" r:id="rId54"/>
    <p:sldId id="346" r:id="rId55"/>
    <p:sldId id="330" r:id="rId56"/>
    <p:sldId id="333" r:id="rId57"/>
    <p:sldId id="334" r:id="rId58"/>
    <p:sldId id="335" r:id="rId59"/>
    <p:sldId id="337" r:id="rId60"/>
    <p:sldId id="338" r:id="rId61"/>
    <p:sldId id="339" r:id="rId62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6" autoAdjust="0"/>
    <p:restoredTop sz="94451" autoAdjust="0"/>
  </p:normalViewPr>
  <p:slideViewPr>
    <p:cSldViewPr>
      <p:cViewPr>
        <p:scale>
          <a:sx n="100" d="100"/>
          <a:sy n="100" d="100"/>
        </p:scale>
        <p:origin x="-1224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518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11/27/2013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vb.org/standards/factsheets" TargetMode="External"/><Relationship Id="rId2" Type="http://schemas.openxmlformats.org/officeDocument/2006/relationships/hyperlink" Target="http://en.wikipedia.org/wiki/Digital_Video_Broadcast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6" Type="http://schemas.openxmlformats.org/officeDocument/2006/relationships/image" Target="../media/image28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perating_syste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apid_application_developme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8.png"/><Relationship Id="rId3" Type="http://schemas.microsoft.com/office/2007/relationships/hdphoto" Target="../media/hdphoto3.wdp"/><Relationship Id="rId7" Type="http://schemas.openxmlformats.org/officeDocument/2006/relationships/image" Target="../media/image33.jpeg"/><Relationship Id="rId12" Type="http://schemas.openxmlformats.org/officeDocument/2006/relationships/image" Target="../media/image37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11" Type="http://schemas.openxmlformats.org/officeDocument/2006/relationships/image" Target="../media/image36.jpeg"/><Relationship Id="rId5" Type="http://schemas.microsoft.com/office/2007/relationships/hdphoto" Target="../media/hdphoto4.wdp"/><Relationship Id="rId10" Type="http://schemas.openxmlformats.org/officeDocument/2006/relationships/image" Target="../media/image35.jpeg"/><Relationship Id="rId4" Type="http://schemas.openxmlformats.org/officeDocument/2006/relationships/image" Target="../media/image31.jpeg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uj.asenevtsi.com/Media/M18.htm" TargetMode="External"/><Relationship Id="rId2" Type="http://schemas.openxmlformats.org/officeDocument/2006/relationships/hyperlink" Target="http://en.wikipedia.org/wiki/Data_compres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puters.bg/teoriq_na_kompresiqta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coding.spec.whatwg.org/" TargetMode="External"/><Relationship Id="rId2" Type="http://schemas.openxmlformats.org/officeDocument/2006/relationships/hyperlink" Target="http://en.wikipedia.org/wiki/UTF-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93.192.57.240/po/courses/problemni/2009/elektronenKursPoProgramirane-1/Tema_44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microsoft.com/office/2007/relationships/hdphoto" Target="../media/hdphoto6.wdp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lor_depth" TargetMode="External"/><Relationship Id="rId2" Type="http://schemas.openxmlformats.org/officeDocument/2006/relationships/hyperlink" Target="http://it.jovkov.org/12_klas/colors/urok_color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mbridgeincolour.com/tutorials/bit-depth.ht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bopedia.com/TERM/R/RAM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Courses/Courses/Details/12" TargetMode="External"/><Relationship Id="rId2" Type="http://schemas.openxmlformats.org/officeDocument/2006/relationships/hyperlink" Target="http://sqlzoo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sql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nterprise_resource_plannin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Penetration_tes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codecs" TargetMode="External"/><Relationship Id="rId2" Type="http://schemas.openxmlformats.org/officeDocument/2006/relationships/hyperlink" Target="http://en.wikipedia.org/wiki/Code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Windows_Media_Audio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_Encryption_Standard" TargetMode="External"/><Relationship Id="rId2" Type="http://schemas.openxmlformats.org/officeDocument/2006/relationships/hyperlink" Target="http://en.wikipedia.org/wiki/Communications_protoco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soa.techtarget.com/definition/SOAP" TargetMode="External"/><Relationship Id="rId2" Type="http://schemas.openxmlformats.org/officeDocument/2006/relationships/hyperlink" Target="http://en.wikipedia.org/wiki/List_of_network_protocol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nsknowledge.com/whatis/authoritative-name-server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7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keuseof.com/tag/10-popular-content-management-systems-online/" TargetMode="External"/><Relationship Id="rId2" Type="http://schemas.openxmlformats.org/officeDocument/2006/relationships/hyperlink" Target="http://en.wikipedia.org/wiki/DotNetNuk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t.tutsplus.com/articles/web-roundups/top-10-most-usable-content-management-system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Game_programming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lUb82" TargetMode="External"/><Relationship Id="rId2" Type="http://schemas.openxmlformats.org/officeDocument/2006/relationships/hyperlink" Target="http://stackoverflow.com/questions/15270648/client-side-scripting-and-server-side-scripting-languag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deconquest.com/website/client-side-vs-server-side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ryptome.org/isp-spy/bios-spy.pdf" TargetMode="External"/><Relationship Id="rId2" Type="http://schemas.openxmlformats.org/officeDocument/2006/relationships/hyperlink" Target="http://www.wikihow.com/Break-a-BIOS-Passwor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>
                <a:effectLst/>
              </a:rPr>
              <a:t>Кой </a:t>
            </a:r>
            <a:r>
              <a:rPr lang="bg-BG" dirty="0">
                <a:effectLst/>
              </a:rPr>
              <a:t>от стандартите се използва за предаване </a:t>
            </a:r>
            <a:r>
              <a:rPr lang="bg-BG" dirty="0" smtClean="0">
                <a:effectLst/>
              </a:rPr>
              <a:t>на наземна </a:t>
            </a:r>
            <a:r>
              <a:rPr lang="bg-BG" dirty="0">
                <a:effectLst/>
              </a:rPr>
              <a:t>цифрова телевизия в България</a:t>
            </a:r>
            <a:r>
              <a:rPr lang="bg-BG" dirty="0" smtClean="0">
                <a:effectLst/>
              </a:rPr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DVB-S</a:t>
            </a:r>
            <a:endParaRPr lang="bg-BG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MPEG4</a:t>
            </a:r>
            <a:endParaRPr lang="bg-BG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HDTV</a:t>
            </a:r>
            <a:endParaRPr lang="bg-BG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DVB-T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1682" y="4495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DVB(Digital Video Broadcasting) </a:t>
            </a:r>
            <a:r>
              <a:rPr lang="bg-BG" sz="2600" dirty="0" smtClean="0"/>
              <a:t>е група от интернационални стандарти за </a:t>
            </a:r>
            <a:r>
              <a:rPr lang="en-US" sz="2600" dirty="0" smtClean="0"/>
              <a:t> </a:t>
            </a:r>
            <a:r>
              <a:rPr lang="bg-BG" sz="2600" dirty="0" smtClean="0"/>
              <a:t>предаване на цифрова телевизия.Тези стандарти дефинират физичния транспортен слой и слоя за предаване на данни. Цялата информация се предава посредством </a:t>
            </a:r>
            <a:r>
              <a:rPr lang="en-US" sz="2600" dirty="0" smtClean="0"/>
              <a:t>MPEG </a:t>
            </a:r>
            <a:r>
              <a:rPr lang="bg-BG" sz="2600" dirty="0" smtClean="0"/>
              <a:t>стрийм. Съществуват различни стандарти: </a:t>
            </a:r>
            <a:r>
              <a:rPr lang="en-US" sz="2600" dirty="0" smtClean="0"/>
              <a:t>DVB-S ,DVB</a:t>
            </a:r>
            <a:r>
              <a:rPr lang="bg-BG" sz="2600" dirty="0" smtClean="0"/>
              <a:t>-</a:t>
            </a:r>
            <a:r>
              <a:rPr lang="en-US" sz="2600" dirty="0" smtClean="0"/>
              <a:t>C, </a:t>
            </a:r>
            <a:r>
              <a:rPr lang="en-US" sz="2600" u="sng" dirty="0" smtClean="0"/>
              <a:t>DVB-T</a:t>
            </a:r>
            <a:r>
              <a:rPr lang="bg-BG" sz="2600" u="sng" dirty="0" smtClean="0"/>
              <a:t> (</a:t>
            </a:r>
            <a:r>
              <a:rPr lang="en-US" sz="2600" u="sng" dirty="0" smtClean="0"/>
              <a:t>terrestrial - </a:t>
            </a:r>
            <a:r>
              <a:rPr lang="bg-BG" sz="2600" u="sng" dirty="0" smtClean="0"/>
              <a:t>наземна)</a:t>
            </a:r>
            <a:r>
              <a:rPr lang="bg-BG" sz="2600" dirty="0" smtClean="0"/>
              <a:t> и други</a:t>
            </a:r>
            <a:endParaRPr lang="en-US" sz="2600" dirty="0" smtClean="0"/>
          </a:p>
          <a:p>
            <a:r>
              <a:rPr lang="bg-BG" sz="2600" dirty="0"/>
              <a:t>Информация</a:t>
            </a:r>
            <a:r>
              <a:rPr lang="bg-BG" sz="2600" dirty="0" smtClean="0"/>
              <a:t>:</a:t>
            </a:r>
            <a:endParaRPr lang="en-US" sz="2600" dirty="0" smtClean="0"/>
          </a:p>
          <a:p>
            <a:pPr lvl="1"/>
            <a:r>
              <a:rPr lang="bg-BG" sz="2400" u="sng" dirty="0" smtClean="0">
                <a:effectLst/>
                <a:hlinkClick r:id="rId2"/>
              </a:rPr>
              <a:t>http</a:t>
            </a:r>
            <a:r>
              <a:rPr lang="bg-BG" sz="2400" u="sng" dirty="0">
                <a:effectLst/>
                <a:hlinkClick r:id="rId2"/>
              </a:rPr>
              <a:t>://</a:t>
            </a:r>
            <a:r>
              <a:rPr lang="bg-BG" sz="2400" u="sng" dirty="0" smtClean="0">
                <a:effectLst/>
                <a:hlinkClick r:id="rId2"/>
              </a:rPr>
              <a:t>en.wikipedia.org/wiki/Digital_Video_Broadcasting</a:t>
            </a:r>
            <a:endParaRPr lang="bg-BG" sz="2400" u="sng" dirty="0" smtClean="0">
              <a:effectLst/>
            </a:endParaRPr>
          </a:p>
          <a:p>
            <a:pPr lvl="1"/>
            <a:r>
              <a:rPr lang="en-US" sz="2400" dirty="0">
                <a:hlinkClick r:id="rId3"/>
              </a:rPr>
              <a:t>http://www.dvb.org/standards/factsheets</a:t>
            </a:r>
            <a:endParaRPr lang="bg-BG" sz="2400" u="sng" dirty="0" smtClean="0">
              <a:effectLst/>
            </a:endParaRPr>
          </a:p>
          <a:p>
            <a:pPr marL="357188" lvl="1" indent="0">
              <a:buNone/>
            </a:pP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=""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err="1" smtClean="0"/>
              <a:t>Кое</a:t>
            </a:r>
            <a:r>
              <a:rPr lang="en-US" dirty="0" smtClean="0"/>
              <a:t> </a:t>
            </a:r>
            <a:r>
              <a:rPr lang="en-US" dirty="0" err="1" smtClean="0"/>
              <a:t>устройство</a:t>
            </a:r>
            <a:r>
              <a:rPr lang="en-US" dirty="0" smtClean="0"/>
              <a:t> </a:t>
            </a:r>
            <a:r>
              <a:rPr lang="en-US" dirty="0" err="1" smtClean="0"/>
              <a:t>работи</a:t>
            </a:r>
            <a:r>
              <a:rPr lang="en-US" dirty="0" smtClean="0"/>
              <a:t> </a:t>
            </a:r>
            <a:r>
              <a:rPr lang="en-US" dirty="0" err="1" smtClean="0"/>
              <a:t>върху</a:t>
            </a:r>
            <a:r>
              <a:rPr lang="en-US" dirty="0" smtClean="0"/>
              <a:t> </a:t>
            </a:r>
            <a:r>
              <a:rPr lang="en-US" dirty="0" err="1" smtClean="0"/>
              <a:t>ембедед</a:t>
            </a:r>
            <a:r>
              <a:rPr lang="en-US" dirty="0" smtClean="0"/>
              <a:t> (embedded) </a:t>
            </a:r>
            <a:r>
              <a:rPr lang="en-US" dirty="0" err="1" smtClean="0"/>
              <a:t>система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мейнфрейм</a:t>
            </a:r>
            <a:r>
              <a:rPr lang="en-US" dirty="0" smtClean="0"/>
              <a:t> </a:t>
            </a:r>
            <a:r>
              <a:rPr lang="en-US" dirty="0" err="1" smtClean="0"/>
              <a:t>компютър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личен</a:t>
            </a:r>
            <a:r>
              <a:rPr lang="en-US" dirty="0" smtClean="0"/>
              <a:t> </a:t>
            </a:r>
            <a:r>
              <a:rPr lang="en-US" dirty="0" err="1" smtClean="0"/>
              <a:t>цифров</a:t>
            </a:r>
            <a:r>
              <a:rPr lang="en-US" dirty="0" smtClean="0"/>
              <a:t> </a:t>
            </a:r>
            <a:r>
              <a:rPr lang="en-US" dirty="0" err="1" smtClean="0"/>
              <a:t>помощник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десктоп</a:t>
            </a:r>
            <a:r>
              <a:rPr lang="en-US" dirty="0" smtClean="0"/>
              <a:t> </a:t>
            </a:r>
            <a:r>
              <a:rPr lang="en-US" dirty="0" err="1" smtClean="0"/>
              <a:t>компютърна</a:t>
            </a:r>
            <a:r>
              <a:rPr lang="en-US" dirty="0" smtClean="0"/>
              <a:t> </a:t>
            </a:r>
            <a:r>
              <a:rPr lang="en-US" dirty="0" err="1" smtClean="0"/>
              <a:t>конфигурация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няма</a:t>
            </a:r>
            <a:r>
              <a:rPr lang="en-US" dirty="0" smtClean="0"/>
              <a:t> </a:t>
            </a:r>
            <a:r>
              <a:rPr lang="en-US" dirty="0" err="1" smtClean="0"/>
              <a:t>верен</a:t>
            </a:r>
            <a:r>
              <a:rPr lang="en-US" dirty="0" smtClean="0"/>
              <a:t> </a:t>
            </a:r>
            <a:r>
              <a:rPr lang="en-US" dirty="0" err="1" smtClean="0"/>
              <a:t>отговор</a:t>
            </a:r>
            <a:endParaRPr lang="en-US" dirty="0" smtClean="0"/>
          </a:p>
          <a:p>
            <a:pPr marL="871538" lvl="1" indent="-51435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 тип </a:t>
            </a:r>
            <a:r>
              <a:rPr lang="en-US" dirty="0" smtClean="0"/>
              <a:t>“embedded” </a:t>
            </a:r>
            <a:r>
              <a:rPr lang="bg-BG" dirty="0" smtClean="0"/>
              <a:t>са направени да работят на малки устройства като личен цифров помощник </a:t>
            </a:r>
            <a:r>
              <a:rPr lang="en-US" dirty="0" smtClean="0"/>
              <a:t>(</a:t>
            </a:r>
            <a:r>
              <a:rPr lang="bg-BG" dirty="0" smtClean="0"/>
              <a:t>познат като </a:t>
            </a:r>
            <a:r>
              <a:rPr lang="en-US" dirty="0" smtClean="0"/>
              <a:t>PDA).</a:t>
            </a:r>
            <a:r>
              <a:rPr lang="bg-BG" dirty="0" smtClean="0"/>
              <a:t> Те могат да работят с ограничени по обем ресурси и са изключително компактни и ефективни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http://en.wikipedia.org/wiki/Operating_system#Embedded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err="1" smtClean="0"/>
              <a:t>Какво</a:t>
            </a:r>
            <a:r>
              <a:rPr lang="en-US" dirty="0" smtClean="0"/>
              <a:t> </a:t>
            </a:r>
            <a:r>
              <a:rPr lang="en-US" dirty="0" err="1" smtClean="0"/>
              <a:t>представлява</a:t>
            </a:r>
            <a:r>
              <a:rPr lang="en-US" dirty="0" smtClean="0"/>
              <a:t> RAD в </a:t>
            </a:r>
            <a:r>
              <a:rPr lang="en-US" dirty="0" err="1" smtClean="0"/>
              <a:t>процеса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разработка</a:t>
            </a:r>
            <a:r>
              <a:rPr lang="en-US" dirty="0" smtClean="0"/>
              <a:t> и </a:t>
            </a:r>
            <a:r>
              <a:rPr lang="en-US" dirty="0" err="1" smtClean="0"/>
              <a:t>вграждане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софтуер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Скала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работния</a:t>
            </a:r>
            <a:r>
              <a:rPr lang="en-US" dirty="0" smtClean="0"/>
              <a:t> </a:t>
            </a:r>
            <a:r>
              <a:rPr lang="en-US" dirty="0" err="1" smtClean="0"/>
              <a:t>процес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Систематично</a:t>
            </a:r>
            <a:r>
              <a:rPr lang="en-US" dirty="0" smtClean="0"/>
              <a:t> </a:t>
            </a:r>
            <a:r>
              <a:rPr lang="en-US" dirty="0" err="1" smtClean="0"/>
              <a:t>ресертифициране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процесите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Случайно</a:t>
            </a:r>
            <a:r>
              <a:rPr lang="en-US" dirty="0" smtClean="0"/>
              <a:t> </a:t>
            </a:r>
            <a:r>
              <a:rPr lang="en-US" dirty="0" err="1" smtClean="0"/>
              <a:t>разпръскване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променливи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Скоростно</a:t>
            </a:r>
            <a:r>
              <a:rPr lang="en-US" dirty="0" smtClean="0"/>
              <a:t> </a:t>
            </a:r>
            <a:r>
              <a:rPr lang="en-US" dirty="0" err="1" smtClean="0"/>
              <a:t>разработване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smtClean="0"/>
              <a:t>приложения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495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 smtClean="0"/>
              <a:t>Скоростното разработване на софтуер е методология, която използва минимално планиране  в полза на силното прототипизиране. Планирането става заедно с изработването на самия софтуер</a:t>
            </a:r>
            <a:r>
              <a:rPr lang="en-US" sz="2800" dirty="0" smtClean="0"/>
              <a:t>. </a:t>
            </a:r>
            <a:r>
              <a:rPr lang="bg-BG" sz="2800" dirty="0" smtClean="0"/>
              <a:t>Позволява ускорено изграждане на софтуера и помага за по-лесната промяна на неговите характеристики.</a:t>
            </a:r>
            <a:endParaRPr lang="en-US" sz="2800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http://en.wikipedia.org/wiki/Rapid_application_development</a:t>
            </a:r>
            <a:endParaRPr lang="en-US" sz="2800" dirty="0" smtClean="0"/>
          </a:p>
          <a:p>
            <a:pPr lvl="1">
              <a:buNone/>
            </a:pPr>
            <a:endParaRPr lang="en-US" sz="2800" dirty="0" smtClean="0"/>
          </a:p>
          <a:p>
            <a:pPr lvl="1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тип памет губи съдържанието си при спиране на електрическото захранване: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EEPROM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flash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ROM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Всички посочени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Основните видове компресиране са: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Без запаметяване и със запаметяване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Без загуба и със загуба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Без кодиране и с кодиране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Без хеширане и с хеширане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Компресията бива без загуби (когато е възможно възстановяване на изходните данни без загуби) или с загуби (възстановяването е възможно с изкривявания, незабележими за човешкото око или ухо) 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400" dirty="0" smtClean="0">
                <a:hlinkClick r:id="rId2"/>
              </a:rPr>
              <a:t>http://en.wikipedia.org/wiki/Data_compression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3"/>
              </a:rPr>
              <a:t>http://tuj.asenevtsi.com/Media/M18.htm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4"/>
              </a:rPr>
              <a:t>http://www.computers.bg/teoriq_na_kompresiqta.html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Кой вид символно кодиране е най-използван в Световната мрежа?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UTF-8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ASCII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UTF-7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UTF-32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Не може да се определи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UTF-8 </a:t>
            </a:r>
            <a:r>
              <a:rPr lang="bg-BG" dirty="0" smtClean="0"/>
              <a:t>стандарта се налага като най-широко използвания в </a:t>
            </a:r>
            <a:r>
              <a:rPr lang="bg-BG" smtClean="0"/>
              <a:t>световната мрежа – в повече от половината уеб страници</a:t>
            </a:r>
            <a:r>
              <a:rPr lang="en-US" smtClean="0"/>
              <a:t>. </a:t>
            </a:r>
            <a:endParaRPr lang="bg-BG" dirty="0" smtClean="0"/>
          </a:p>
          <a:p>
            <a:pPr>
              <a:buNone/>
            </a:pPr>
            <a:endParaRPr lang="bg-BG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http://en.wikipedia.org/wiki/UTF-8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3"/>
              </a:rPr>
              <a:t>http://encoding.spec.whatwg.org/</a:t>
            </a:r>
            <a:endParaRPr lang="en-US" sz="2800" dirty="0" smtClean="0"/>
          </a:p>
          <a:p>
            <a:pPr lvl="1"/>
            <a:r>
              <a:rPr lang="en-US" sz="2800" dirty="0" err="1" smtClean="0">
                <a:hlinkClick r:id="rId4"/>
              </a:rPr>
              <a:t>Elektronen</a:t>
            </a:r>
            <a:r>
              <a:rPr lang="en-US" sz="2800" dirty="0" smtClean="0">
                <a:hlinkClick r:id="rId4"/>
              </a:rPr>
              <a:t> </a:t>
            </a:r>
            <a:r>
              <a:rPr lang="en-US" sz="2800" dirty="0" err="1" smtClean="0">
                <a:hlinkClick r:id="rId4"/>
              </a:rPr>
              <a:t>Kurs</a:t>
            </a:r>
            <a:r>
              <a:rPr lang="en-US" sz="2800" dirty="0" smtClean="0">
                <a:hlinkClick r:id="rId4"/>
              </a:rPr>
              <a:t> Po Programirane-1 (</a:t>
            </a:r>
            <a:r>
              <a:rPr lang="en-US" sz="2800" dirty="0" err="1" smtClean="0">
                <a:hlinkClick r:id="rId4"/>
              </a:rPr>
              <a:t>Tema</a:t>
            </a:r>
            <a:r>
              <a:rPr lang="en-US" sz="2800" dirty="0" smtClean="0">
                <a:hlinkClick r:id="rId4"/>
              </a:rPr>
              <a:t> 44)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В колко бита може да се запише цвета на един пиксел от черно-бяло изображение?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16 бита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8 бита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</a:t>
            </a:r>
            <a:r>
              <a:rPr lang="bg-BG" dirty="0" smtClean="0"/>
              <a:t> бита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 бит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038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1 бит</a:t>
            </a:r>
          </a:p>
          <a:p>
            <a:pPr lvl="1"/>
            <a:r>
              <a:rPr lang="ru-RU" sz="2400" dirty="0" smtClean="0"/>
              <a:t>При растерната графика за всеки пиксел се съхранява информация за цвета. Броят битове, отделени за цвета на 1 пиксел се нарича цветова дълбочина .</a:t>
            </a:r>
          </a:p>
          <a:p>
            <a:pPr lvl="1"/>
            <a:r>
              <a:rPr lang="ru-RU" sz="2400" dirty="0" smtClean="0"/>
              <a:t>1 бит - 2 стойности - 0 или 1 - бяло или черно .</a:t>
            </a:r>
            <a:endParaRPr lang="en-US" sz="2400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bg-BG" sz="2800" u="sng" dirty="0" smtClean="0">
                <a:hlinkClick r:id="rId2"/>
              </a:rPr>
              <a:t>http://it.jovkov.org/12_klas/colors/urok_color.htm</a:t>
            </a:r>
            <a:endParaRPr lang="bg-BG" sz="2800" u="sng" dirty="0" smtClean="0"/>
          </a:p>
          <a:p>
            <a:pPr lvl="1"/>
            <a:r>
              <a:rPr lang="bg-BG" sz="2800" u="sng" dirty="0" smtClean="0">
                <a:hlinkClick r:id="rId3"/>
              </a:rPr>
              <a:t>http://en.wikipedia.org/wiki/Color_depth</a:t>
            </a:r>
            <a:endParaRPr lang="bg-BG" sz="2800" u="sng" dirty="0" smtClean="0"/>
          </a:p>
          <a:p>
            <a:pPr lvl="1"/>
            <a:r>
              <a:rPr lang="bg-BG" sz="2800" u="sng" dirty="0" smtClean="0">
                <a:hlinkClick r:id="rId4"/>
              </a:rPr>
              <a:t>http://www.cambridgeincolour.com/tutorials/bit-depth.htm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400" dirty="0" smtClean="0"/>
              <a:t>Как може да изведете данни за броя събития, които са предизвикани от всеки потребител, от дадената таблица:</a:t>
            </a:r>
          </a:p>
          <a:p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SELECT username, </a:t>
            </a:r>
            <a:r>
              <a:rPr lang="en-US" sz="2400" dirty="0" err="1" smtClean="0"/>
              <a:t>event_id</a:t>
            </a:r>
            <a:r>
              <a:rPr lang="en-US" sz="2400" dirty="0" smtClean="0"/>
              <a:t> FROM Activity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SELECT username, COUNT(</a:t>
            </a:r>
            <a:r>
              <a:rPr lang="en-US" sz="2400" dirty="0" err="1" smtClean="0"/>
              <a:t>event_id</a:t>
            </a:r>
            <a:r>
              <a:rPr lang="en-US" sz="2400" dirty="0" smtClean="0"/>
              <a:t>) FROM Activity GROUP BY username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SELECT * FROM Activity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SELECT username, </a:t>
            </a:r>
            <a:r>
              <a:rPr lang="en-US" sz="2400" dirty="0" err="1" smtClean="0"/>
              <a:t>event_id</a:t>
            </a:r>
            <a:r>
              <a:rPr lang="en-US" sz="2400" dirty="0" smtClean="0"/>
              <a:t> FROM Activity WHERE </a:t>
            </a:r>
            <a:r>
              <a:rPr lang="en-US" sz="2400" dirty="0" err="1" smtClean="0"/>
              <a:t>event_id</a:t>
            </a:r>
            <a:r>
              <a:rPr lang="en-US" sz="2400" dirty="0" smtClean="0"/>
              <a:t> &gt; 12311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114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ab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752600"/>
            <a:ext cx="8435340" cy="1775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SRAM</a:t>
            </a:r>
            <a:endParaRPr lang="bg-BG" dirty="0" smtClean="0"/>
          </a:p>
          <a:p>
            <a:pPr lvl="1"/>
            <a:r>
              <a:rPr lang="en-US" dirty="0" smtClean="0"/>
              <a:t>SRAM </a:t>
            </a:r>
            <a:r>
              <a:rPr lang="en-GB" dirty="0" smtClean="0"/>
              <a:t>e </a:t>
            </a:r>
            <a:r>
              <a:rPr lang="bg-BG" dirty="0" smtClean="0"/>
              <a:t>статична памет с произволен достъп. Паметта е енергозависима и губи съдържанието си при спиране на електрическото захранване. Най-често се използва като кеш-памет при процесорите, поради това че е по-бърза от останалите </a:t>
            </a:r>
            <a:r>
              <a:rPr lang="en-US" dirty="0" smtClean="0"/>
              <a:t>RAM </a:t>
            </a:r>
            <a:r>
              <a:rPr lang="bg-BG" dirty="0" smtClean="0"/>
              <a:t>памети.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</a:p>
          <a:p>
            <a:pPr lvl="1"/>
            <a:r>
              <a:rPr lang="en-US" sz="2800" dirty="0" smtClean="0">
                <a:hlinkClick r:id="rId2"/>
              </a:rPr>
              <a:t>http://www.webopedia.com/TERM/R/RAM</a:t>
            </a:r>
            <a:r>
              <a:rPr lang="bg-BG" sz="2800" dirty="0" smtClean="0">
                <a:hlinkClick r:id="rId2"/>
              </a:rPr>
              <a:t>.</a:t>
            </a:r>
            <a:r>
              <a:rPr lang="en-US" sz="2800" dirty="0" smtClean="0">
                <a:hlinkClick r:id="rId2"/>
              </a:rPr>
              <a:t>html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SELECT username, COUNT(</a:t>
            </a:r>
            <a:r>
              <a:rPr lang="en-US" sz="2800" dirty="0" err="1" smtClean="0"/>
              <a:t>event_id</a:t>
            </a:r>
            <a:r>
              <a:rPr lang="en-US" sz="2800" dirty="0" smtClean="0"/>
              <a:t>) FROM Activity GROUP BY username</a:t>
            </a:r>
            <a:endParaRPr lang="bg-BG" sz="2800" dirty="0" smtClean="0"/>
          </a:p>
          <a:p>
            <a:pPr lvl="1"/>
            <a:r>
              <a:rPr lang="bg-BG" dirty="0" smtClean="0"/>
              <a:t>По този начин информацията се групира по потребител и се преброяват действията, които са асоциирани с този потребител</a:t>
            </a:r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u="sng" dirty="0" smtClean="0">
                <a:hlinkClick r:id="rId2"/>
              </a:rPr>
              <a:t>http://sqlzoo.net/</a:t>
            </a:r>
            <a:endParaRPr lang="bg-BG" sz="2800" u="sng" dirty="0" smtClean="0"/>
          </a:p>
          <a:p>
            <a:pPr lvl="1"/>
            <a:r>
              <a:rPr lang="en-US" sz="2800" u="sng" dirty="0" smtClean="0">
                <a:hlinkClick r:id="rId3"/>
              </a:rPr>
              <a:t>http://telerikacademy.com/Courses/Courses/Details/12</a:t>
            </a:r>
            <a:endParaRPr lang="bg-BG" sz="2800" u="sng" dirty="0" smtClean="0"/>
          </a:p>
          <a:p>
            <a:pPr lvl="1"/>
            <a:r>
              <a:rPr lang="en-US" sz="2800" u="sng" dirty="0" smtClean="0">
                <a:hlinkClick r:id="rId4"/>
              </a:rPr>
              <a:t>http://www.w3schools.com/sql/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=""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Една от най-използваните класове информационни системи е ПРП (</a:t>
            </a:r>
            <a:r>
              <a:rPr lang="en-US" dirty="0">
                <a:effectLst/>
              </a:rPr>
              <a:t>ERP)</a:t>
            </a:r>
            <a:r>
              <a:rPr lang="bg-BG" dirty="0">
                <a:effectLst/>
              </a:rPr>
              <a:t>. Съкращението означава</a:t>
            </a:r>
            <a:r>
              <a:rPr lang="bg-BG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Планиране и Разпределение на </a:t>
            </a:r>
            <a:r>
              <a:rPr lang="bg-BG" dirty="0" smtClean="0">
                <a:effectLst/>
              </a:rPr>
              <a:t>Потоците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Планиране и Разпределение на </a:t>
            </a:r>
            <a:r>
              <a:rPr lang="bg-BG" dirty="0" smtClean="0">
                <a:effectLst/>
              </a:rPr>
              <a:t>Парите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Планиране на Ресурсите на </a:t>
            </a:r>
            <a:r>
              <a:rPr lang="bg-BG" dirty="0" smtClean="0">
                <a:effectLst/>
              </a:rPr>
              <a:t>Предприятието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Планиране на Ресурсите на </a:t>
            </a:r>
            <a:r>
              <a:rPr lang="bg-BG" dirty="0" smtClean="0">
                <a:effectLst/>
              </a:rPr>
              <a:t>Пакетите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Планиране и Разпределение на </a:t>
            </a:r>
            <a:r>
              <a:rPr lang="bg-BG" dirty="0" smtClean="0">
                <a:effectLst/>
              </a:rPr>
              <a:t>Петя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Планиране на ресурсите на предприятието (на английски: Enterprise Resource Planning, ERP) е многофункционална информационна система, </a:t>
            </a:r>
            <a:r>
              <a:rPr lang="ru-RU" dirty="0" smtClean="0"/>
              <a:t>която поддържа </a:t>
            </a:r>
            <a:r>
              <a:rPr lang="ru-RU" dirty="0"/>
              <a:t>основните вътрешни работни процеси на една компания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http://en.wikipedia.org/wiki/Enterprise_resource_planning</a:t>
            </a:r>
            <a:endParaRPr lang="en-US" sz="2800" dirty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и асиметрични 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Теста за пенетрация е проектиран да провери сигурността на компютъра и мрежата. Подобна симулирана атака се извършва от</a:t>
            </a:r>
            <a:r>
              <a:rPr lang="bg-BG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Външен </a:t>
            </a:r>
            <a:r>
              <a:rPr lang="bg-BG" dirty="0" smtClean="0">
                <a:effectLst/>
              </a:rPr>
              <a:t>източник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Вътрешен </a:t>
            </a:r>
            <a:r>
              <a:rPr lang="bg-BG" dirty="0" smtClean="0">
                <a:effectLst/>
              </a:rPr>
              <a:t>източник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Вътрешен и външен </a:t>
            </a:r>
            <a:r>
              <a:rPr lang="bg-BG" dirty="0" smtClean="0">
                <a:effectLst/>
              </a:rPr>
              <a:t>източник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Никое от </a:t>
            </a:r>
            <a:r>
              <a:rPr lang="bg-BG" dirty="0" smtClean="0">
                <a:effectLst/>
              </a:rPr>
              <a:t>изброените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419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effectLst/>
              </a:rPr>
              <a:t>Теста за пенетрация е проектиран да провери сигурността на компютъра и </a:t>
            </a:r>
            <a:r>
              <a:rPr lang="bg-BG" dirty="0" smtClean="0">
                <a:effectLst/>
              </a:rPr>
              <a:t>мрежата чрез симулиране на атака на компютърната система или мрежа от вътрешни и външни източници.</a:t>
            </a:r>
            <a:endParaRPr lang="en-US" dirty="0"/>
          </a:p>
          <a:p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http://en.wikipedia.org/wiki/Penetration_test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/>
              <a:t>Кое от следните НЕ е софтуер за презентации</a:t>
            </a:r>
            <a:r>
              <a:rPr lang="en-US" sz="2800" dirty="0" smtClean="0"/>
              <a:t>: 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 smtClean="0"/>
              <a:t>CorelDRAW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Google Docs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Apple Keynote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 smtClean="0"/>
              <a:t>SlideRocket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 smtClean="0"/>
              <a:t>Prezi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280 Slides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1524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CorelDRAW</a:t>
            </a:r>
            <a:r>
              <a:rPr lang="bg-BG" sz="2800" dirty="0" smtClean="0"/>
              <a:t> – </a:t>
            </a:r>
            <a:r>
              <a:rPr lang="ru-RU" sz="2800" dirty="0" smtClean="0"/>
              <a:t>софтуер за обработка на векторна графика</a:t>
            </a:r>
            <a:r>
              <a:rPr lang="en-US" sz="2800" dirty="0" smtClean="0"/>
              <a:t>;</a:t>
            </a:r>
          </a:p>
          <a:p>
            <a:r>
              <a:rPr lang="bg-BG" sz="2800" dirty="0" smtClean="0"/>
              <a:t>Всички други са системи за презентации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Google Docs </a:t>
            </a:r>
            <a:r>
              <a:rPr lang="bg-BG" sz="2800" dirty="0" smtClean="0"/>
              <a:t>е безплатно</a:t>
            </a:r>
            <a:endParaRPr lang="en-US" sz="2800" dirty="0" smtClean="0"/>
          </a:p>
          <a:p>
            <a:pPr lvl="1"/>
            <a:r>
              <a:rPr lang="en-US" sz="2800" dirty="0" err="1" smtClean="0"/>
              <a:t>Sliderocket</a:t>
            </a:r>
            <a:r>
              <a:rPr lang="en-US" sz="2800" dirty="0" smtClean="0"/>
              <a:t> – </a:t>
            </a:r>
            <a:r>
              <a:rPr lang="bg-BG" sz="2800" dirty="0" smtClean="0"/>
              <a:t>предоставя се като услуга (</a:t>
            </a:r>
            <a:r>
              <a:rPr lang="en-US" sz="2800" dirty="0" err="1" smtClean="0"/>
              <a:t>SaaS</a:t>
            </a:r>
            <a:r>
              <a:rPr lang="bg-BG" sz="2800" dirty="0" smtClean="0"/>
              <a:t>)</a:t>
            </a:r>
            <a:r>
              <a:rPr lang="en-US" sz="2800" dirty="0" smtClean="0"/>
              <a:t>. </a:t>
            </a:r>
            <a:r>
              <a:rPr lang="bg-BG" sz="2800" dirty="0" smtClean="0"/>
              <a:t>През 2013 се интегрира в услугите на </a:t>
            </a:r>
            <a:r>
              <a:rPr lang="en-US" sz="2800" dirty="0" err="1" smtClean="0"/>
              <a:t>ClearSlide</a:t>
            </a:r>
            <a:r>
              <a:rPr lang="en-US" sz="2800" dirty="0" smtClean="0"/>
              <a:t>.</a:t>
            </a:r>
          </a:p>
          <a:p>
            <a:pPr lvl="1"/>
            <a:r>
              <a:rPr lang="en-US" sz="2800" dirty="0" err="1" smtClean="0"/>
              <a:t>Prezi</a:t>
            </a:r>
            <a:r>
              <a:rPr lang="en-US" sz="2800" dirty="0" smtClean="0"/>
              <a:t> – </a:t>
            </a:r>
            <a:r>
              <a:rPr lang="bg-BG" sz="2800" dirty="0" smtClean="0"/>
              <a:t>базирана в облака система</a:t>
            </a:r>
            <a:r>
              <a:rPr lang="en-US" sz="2800" dirty="0" smtClean="0"/>
              <a:t>;</a:t>
            </a:r>
          </a:p>
          <a:p>
            <a:pPr lvl="1"/>
            <a:r>
              <a:rPr lang="en-US" sz="2800" dirty="0" smtClean="0"/>
              <a:t>280 Slides – </a:t>
            </a:r>
            <a:r>
              <a:rPr lang="bg-BG" sz="2800" dirty="0" smtClean="0"/>
              <a:t>безплатна онлайн система за презентации; закрита през декември 2011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Кое от следните е аудио кодек?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WMA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H.264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DivX</a:t>
            </a:r>
            <a:r>
              <a:rPr lang="en-US" dirty="0" smtClean="0"/>
              <a:t>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WMV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VP9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1600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WMA – Windows Media </a:t>
            </a:r>
            <a:r>
              <a:rPr lang="en-US" u="sng" dirty="0" smtClean="0"/>
              <a:t>Audio</a:t>
            </a:r>
            <a:endParaRPr lang="bg-BG" u="sng" dirty="0" smtClean="0"/>
          </a:p>
          <a:p>
            <a:r>
              <a:rPr lang="en-US" dirty="0" smtClean="0"/>
              <a:t>WMV – Windows Media Video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VP9 – </a:t>
            </a:r>
            <a:r>
              <a:rPr lang="bg-BG" dirty="0" smtClean="0"/>
              <a:t>стандарт за видео компресия на</a:t>
            </a:r>
            <a:r>
              <a:rPr lang="en-US" dirty="0" smtClean="0"/>
              <a:t> Google</a:t>
            </a:r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400" dirty="0" smtClean="0">
                <a:hlinkClick r:id="rId2"/>
              </a:rPr>
              <a:t>http://en.wikipedia.org/wiki/Codec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3"/>
              </a:rPr>
              <a:t>http://en.wikipedia.org/wiki/List_of_codecs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4"/>
              </a:rPr>
              <a:t>http://en.wikipedia.org/wiki/Windows_Media_Audio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Кое от следните не е мрежови протокол</a:t>
            </a:r>
            <a:r>
              <a:rPr lang="bg-BG" dirty="0" smtClean="0">
                <a:effectLst/>
              </a:rPr>
              <a:t>: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FTP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POP3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TCP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DES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505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DES (Data Encryption Standard) </a:t>
            </a:r>
            <a:r>
              <a:rPr lang="bg-BG" dirty="0">
                <a:effectLst/>
              </a:rPr>
              <a:t>е симетричен алгоритъм за </a:t>
            </a:r>
            <a:r>
              <a:rPr lang="bg-BG" dirty="0" smtClean="0">
                <a:effectLst/>
              </a:rPr>
              <a:t>криптиране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bg-BG" sz="2800" u="sng" dirty="0">
                <a:effectLst/>
                <a:hlinkClick r:id="rId2"/>
              </a:rPr>
              <a:t>http://</a:t>
            </a:r>
            <a:r>
              <a:rPr lang="bg-BG" sz="2800" u="sng" dirty="0" smtClean="0">
                <a:effectLst/>
                <a:hlinkClick r:id="rId2"/>
              </a:rPr>
              <a:t>en.wikipedia.org/wiki/Communications_protocol</a:t>
            </a:r>
            <a:endParaRPr lang="en-US" sz="2800" dirty="0" smtClean="0"/>
          </a:p>
          <a:p>
            <a:pPr lvl="1"/>
            <a:r>
              <a:rPr lang="bg-BG" sz="2800" u="sng" dirty="0">
                <a:effectLst/>
                <a:hlinkClick r:id="rId3"/>
              </a:rPr>
              <a:t>http://en.wikipedia.org/wiki/Data_Encryption_Standard</a:t>
            </a:r>
            <a:endParaRPr lang="bg-BG" sz="2800" dirty="0">
              <a:effectLst/>
            </a:endParaRPr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Кое от следните не е интернет протокол</a:t>
            </a:r>
            <a:r>
              <a:rPr lang="bg-BG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FTP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HTTP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UDP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SOAP</a:t>
            </a:r>
            <a:endParaRPr lang="en-US" dirty="0" smtClean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429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са мрежови протоколи, но </a:t>
            </a:r>
            <a:r>
              <a:rPr lang="en-US" dirty="0" smtClean="0"/>
              <a:t>SOAP (Simple Object Access Protocol) </a:t>
            </a:r>
            <a:r>
              <a:rPr lang="ru-RU" dirty="0" smtClean="0">
                <a:effectLst/>
              </a:rPr>
              <a:t>е</a:t>
            </a:r>
            <a:r>
              <a:rPr lang="ru-RU" dirty="0">
                <a:effectLst/>
              </a:rPr>
              <a:t> протокол за обмен на структурирана информация при имплементацията на уеб услуги при компютърните мрежи</a:t>
            </a:r>
            <a:r>
              <a:rPr lang="ru-RU" dirty="0" smtClean="0">
                <a:effectLst/>
              </a:rPr>
              <a:t>.</a:t>
            </a:r>
            <a:endParaRPr lang="en-US" dirty="0" smtClean="0">
              <a:effectLst/>
            </a:endParaRPr>
          </a:p>
          <a:p>
            <a:pPr>
              <a:buNone/>
            </a:pPr>
            <a:endParaRPr lang="bg-BG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bg-BG" sz="2800" u="sng" dirty="0">
                <a:effectLst/>
                <a:hlinkClick r:id="rId2"/>
              </a:rPr>
              <a:t>http://en.wikipedia.org/wiki/List_of_network_protocols</a:t>
            </a:r>
            <a:endParaRPr lang="bg-BG" sz="2800" dirty="0">
              <a:effectLst/>
            </a:endParaRPr>
          </a:p>
          <a:p>
            <a:pPr lvl="1"/>
            <a:r>
              <a:rPr lang="en-US" sz="2800" dirty="0" smtClean="0">
                <a:hlinkClick r:id="rId3"/>
              </a:rPr>
              <a:t>http://searchsoa.techtarget.com/definition/SOAP</a:t>
            </a:r>
            <a:endParaRPr lang="en-US" sz="2800" dirty="0" smtClean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езиците за програмиране се използва най-често при програмиране на видео игри?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Objective-C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</a:t>
            </a:r>
            <a:r>
              <a:rPr lang="bg-BG" dirty="0" smtClean="0"/>
              <a:t>++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Smalltalk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C#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следните протоколи е частен, със затворен код</a:t>
            </a:r>
            <a:r>
              <a:rPr lang="tr-TR" dirty="0" smtClean="0"/>
              <a:t>, </a:t>
            </a:r>
            <a:r>
              <a:rPr lang="en-US" dirty="0" smtClean="0"/>
              <a:t>P2P VoIP</a:t>
            </a:r>
            <a:r>
              <a:rPr lang="bg-BG" dirty="0" smtClean="0"/>
              <a:t>, от </a:t>
            </a:r>
            <a:r>
              <a:rPr lang="bg-BG" dirty="0" smtClean="0">
                <a:effectLst/>
              </a:rPr>
              <a:t>приложния слой?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Skype protocol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HTTP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XMPP/Jingle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SMTP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IAX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133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2800" dirty="0" smtClean="0"/>
              <a:t>Скайп протоколът е </a:t>
            </a:r>
            <a:r>
              <a:rPr lang="ru-RU" sz="2800" u="sng" dirty="0" smtClean="0"/>
              <a:t>частен</a:t>
            </a:r>
            <a:r>
              <a:rPr lang="ru-RU" sz="2800" dirty="0" smtClean="0"/>
              <a:t>* протокол за интернет</a:t>
            </a:r>
            <a:r>
              <a:rPr lang="en-US" sz="2800" dirty="0" smtClean="0"/>
              <a:t> </a:t>
            </a:r>
            <a:r>
              <a:rPr lang="ru-RU" sz="2800" dirty="0" smtClean="0"/>
              <a:t>телефония (</a:t>
            </a:r>
            <a:r>
              <a:rPr lang="ru-RU" sz="2800" u="sng" dirty="0" smtClean="0"/>
              <a:t>VoIP</a:t>
            </a:r>
            <a:r>
              <a:rPr lang="ru-RU" sz="2800" dirty="0" smtClean="0"/>
              <a:t>) базиран на peer-to-peer (</a:t>
            </a:r>
            <a:r>
              <a:rPr lang="ru-RU" sz="2800" u="sng" dirty="0" smtClean="0"/>
              <a:t>P2P</a:t>
            </a:r>
            <a:r>
              <a:rPr lang="ru-RU" sz="2800" dirty="0" smtClean="0"/>
              <a:t>) архитектура</a:t>
            </a:r>
            <a:r>
              <a:rPr lang="en-US" sz="2800" dirty="0" smtClean="0"/>
              <a:t>,</a:t>
            </a:r>
            <a:r>
              <a:rPr lang="ru-RU" sz="2800" dirty="0" smtClean="0"/>
              <a:t> изпозлван от Скайп. Спецификациите му не са публично достъпни и приложенията, които го изпозлват са със </a:t>
            </a:r>
            <a:r>
              <a:rPr lang="ru-RU" sz="2800" u="sng" dirty="0" smtClean="0"/>
              <a:t>затворен код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 lvl="1"/>
            <a:r>
              <a:rPr lang="ru-RU" sz="2800" dirty="0" smtClean="0"/>
              <a:t>Другите протоколи в списъка или не са VoIP, P2P или са отворени.</a:t>
            </a:r>
            <a:endParaRPr lang="en-US" sz="2800" dirty="0" smtClean="0"/>
          </a:p>
          <a:p>
            <a:pPr lvl="1"/>
            <a:r>
              <a:rPr lang="en-US" sz="2400" i="1" dirty="0" smtClean="0"/>
              <a:t>*</a:t>
            </a:r>
            <a:r>
              <a:rPr lang="ru-RU" sz="2400" i="1" dirty="0" smtClean="0"/>
              <a:t>Частен </a:t>
            </a:r>
            <a:r>
              <a:rPr lang="en-US" sz="2400" i="1" dirty="0" smtClean="0"/>
              <a:t>(proprietary) </a:t>
            </a:r>
            <a:r>
              <a:rPr lang="ru-RU" sz="2400" i="1" dirty="0" smtClean="0"/>
              <a:t>- употребата </a:t>
            </a:r>
            <a:r>
              <a:rPr lang="bg-BG" sz="2400" i="1" dirty="0" smtClean="0"/>
              <a:t>на такъв софтуер </a:t>
            </a:r>
            <a:r>
              <a:rPr lang="ru-RU" sz="2400" i="1" dirty="0" smtClean="0"/>
              <a:t>изключва модифициарне, споделяне, проучване</a:t>
            </a:r>
            <a:r>
              <a:rPr lang="en-US" sz="2400" i="1" dirty="0" smtClean="0"/>
              <a:t> </a:t>
            </a:r>
            <a:r>
              <a:rPr lang="ru-RU" sz="2400" i="1" dirty="0" smtClean="0"/>
              <a:t>и обратна разработка (</a:t>
            </a:r>
            <a:r>
              <a:rPr lang="en-US" sz="2400" i="1" dirty="0" smtClean="0"/>
              <a:t>reverse-engineering</a:t>
            </a:r>
            <a:r>
              <a:rPr lang="ru-RU" sz="2400" i="1" dirty="0" smtClean="0"/>
              <a:t>).</a:t>
            </a:r>
            <a:r>
              <a:rPr lang="en-US" sz="2400" i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548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0" indent="0">
              <a:buNone/>
            </a:pPr>
            <a:r>
              <a:rPr lang="bg-BG" dirty="0" smtClean="0"/>
              <a:t>Кое НЕ е вярно  за </a:t>
            </a:r>
            <a:r>
              <a:rPr lang="bg-BG" dirty="0" smtClean="0">
                <a:effectLst/>
              </a:rPr>
              <a:t>Авторитетен  </a:t>
            </a:r>
            <a:r>
              <a:rPr lang="en-US" dirty="0" smtClean="0">
                <a:effectLst/>
              </a:rPr>
              <a:t>DNS</a:t>
            </a:r>
            <a:r>
              <a:rPr lang="bg-BG" dirty="0" smtClean="0">
                <a:effectLst/>
              </a:rPr>
              <a:t> сървър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Връща отговори на запитвания  за домейни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Може да е</a:t>
            </a:r>
            <a:r>
              <a:rPr lang="en-US" dirty="0" smtClean="0"/>
              <a:t> master </a:t>
            </a:r>
            <a:r>
              <a:rPr lang="bg-BG" dirty="0" smtClean="0"/>
              <a:t>или </a:t>
            </a:r>
            <a:r>
              <a:rPr lang="en-US" dirty="0" smtClean="0"/>
              <a:t>slave</a:t>
            </a:r>
            <a:r>
              <a:rPr lang="bg-BG" dirty="0" smtClean="0"/>
              <a:t> </a:t>
            </a:r>
            <a:r>
              <a:rPr lang="en-US" dirty="0" smtClean="0"/>
              <a:t>(</a:t>
            </a:r>
            <a:r>
              <a:rPr lang="bg-BG" dirty="0" smtClean="0"/>
              <a:t>копие на мастъра</a:t>
            </a:r>
            <a:r>
              <a:rPr lang="en-US" dirty="0" smtClean="0"/>
              <a:t>) 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>
                <a:effectLst/>
              </a:rPr>
              <a:t>Връща </a:t>
            </a:r>
            <a:r>
              <a:rPr lang="ru-RU" dirty="0">
                <a:effectLst/>
              </a:rPr>
              <a:t>само отговори на </a:t>
            </a:r>
            <a:r>
              <a:rPr lang="ru-RU" dirty="0" smtClean="0">
                <a:effectLst/>
              </a:rPr>
              <a:t>запитвания за </a:t>
            </a:r>
            <a:r>
              <a:rPr lang="ru-RU" dirty="0">
                <a:effectLst/>
              </a:rPr>
              <a:t>имена на домейни, които са инсталирани в конфигурацията на </a:t>
            </a:r>
            <a:r>
              <a:rPr lang="ru-RU" dirty="0" smtClean="0">
                <a:effectLst/>
              </a:rPr>
              <a:t>системата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Връща отговори получени чрез обикновено </a:t>
            </a:r>
            <a:r>
              <a:rPr lang="en-US" dirty="0" smtClean="0"/>
              <a:t>DNS </a:t>
            </a:r>
            <a:r>
              <a:rPr lang="bg-BG" dirty="0" smtClean="0"/>
              <a:t>запитване към друг </a:t>
            </a:r>
            <a:r>
              <a:rPr lang="en-US" dirty="0" smtClean="0"/>
              <a:t>DNS</a:t>
            </a:r>
            <a:r>
              <a:rPr lang="bg-BG" dirty="0" smtClean="0"/>
              <a:t> сървър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876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867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Авторитетен</a:t>
            </a:r>
            <a:r>
              <a:rPr lang="en-US" sz="2800" dirty="0" smtClean="0"/>
              <a:t> </a:t>
            </a:r>
            <a:r>
              <a:rPr lang="bg-BG" sz="2800" dirty="0" smtClean="0"/>
              <a:t>(</a:t>
            </a:r>
            <a:r>
              <a:rPr lang="en-US" sz="2800" dirty="0" smtClean="0"/>
              <a:t>authoritative</a:t>
            </a:r>
            <a:r>
              <a:rPr lang="bg-BG" sz="2800" dirty="0" smtClean="0"/>
              <a:t>) </a:t>
            </a:r>
            <a:r>
              <a:rPr lang="en-US" sz="2800" dirty="0" smtClean="0"/>
              <a:t>DNS </a:t>
            </a:r>
            <a:r>
              <a:rPr lang="bg-BG" sz="2800" dirty="0" smtClean="0"/>
              <a:t>сървър</a:t>
            </a:r>
            <a:r>
              <a:rPr lang="ru-RU" sz="2800" dirty="0" smtClean="0"/>
              <a:t> предоставя </a:t>
            </a:r>
            <a:r>
              <a:rPr lang="ru-RU" sz="2800" dirty="0"/>
              <a:t>актуални </a:t>
            </a:r>
            <a:r>
              <a:rPr lang="ru-RU" sz="2800" dirty="0" smtClean="0"/>
              <a:t>отговор</a:t>
            </a:r>
            <a:r>
              <a:rPr lang="bg-BG" sz="2800" dirty="0" smtClean="0"/>
              <a:t>и</a:t>
            </a:r>
            <a:r>
              <a:rPr lang="ru-RU" sz="2800" dirty="0" smtClean="0"/>
              <a:t> </a:t>
            </a:r>
            <a:r>
              <a:rPr lang="ru-RU" sz="2800" dirty="0"/>
              <a:t>на </a:t>
            </a:r>
            <a:r>
              <a:rPr lang="en-US" sz="2800" dirty="0" smtClean="0"/>
              <a:t>DNS </a:t>
            </a:r>
            <a:r>
              <a:rPr lang="ru-RU" sz="2800" dirty="0" smtClean="0"/>
              <a:t>запитвания за имена</a:t>
            </a:r>
            <a:r>
              <a:rPr lang="en-US" sz="2800" dirty="0" smtClean="0"/>
              <a:t>,</a:t>
            </a:r>
            <a:r>
              <a:rPr lang="bg-BG" sz="2800" dirty="0" smtClean="0"/>
              <a:t> които са конфигурирани от първичен източник</a:t>
            </a:r>
            <a:r>
              <a:rPr lang="en-US" sz="2800" dirty="0" smtClean="0"/>
              <a:t>, </a:t>
            </a:r>
            <a:r>
              <a:rPr lang="bg-BG" sz="2800" dirty="0" smtClean="0"/>
              <a:t>например домейн администратор</a:t>
            </a:r>
            <a:r>
              <a:rPr lang="en-US" sz="2800" dirty="0" smtClean="0"/>
              <a:t>, </a:t>
            </a:r>
            <a:r>
              <a:rPr lang="bg-BG" sz="2800" dirty="0" smtClean="0"/>
              <a:t>за разлика от отговори получени чрез </a:t>
            </a:r>
            <a:r>
              <a:rPr lang="en-US" sz="2800" dirty="0" smtClean="0"/>
              <a:t>DNS </a:t>
            </a:r>
            <a:r>
              <a:rPr lang="bg-BG" sz="2800" dirty="0" smtClean="0"/>
              <a:t>заявка до друг </a:t>
            </a:r>
            <a:r>
              <a:rPr lang="en-US" sz="2800" dirty="0" smtClean="0"/>
              <a:t>DNS </a:t>
            </a:r>
            <a:r>
              <a:rPr lang="bg-BG" sz="2800" dirty="0" smtClean="0"/>
              <a:t>сървър</a:t>
            </a:r>
            <a:r>
              <a:rPr lang="en-US" sz="2800" dirty="0" smtClean="0"/>
              <a:t>. </a:t>
            </a:r>
            <a:r>
              <a:rPr lang="ru-RU" sz="2800" dirty="0" smtClean="0"/>
              <a:t>Може да е  </a:t>
            </a:r>
            <a:r>
              <a:rPr lang="ru-RU" sz="2800" i="1" dirty="0" smtClean="0"/>
              <a:t>главен</a:t>
            </a:r>
            <a:r>
              <a:rPr lang="ru-RU" sz="2800" dirty="0" smtClean="0"/>
              <a:t> и </a:t>
            </a:r>
            <a:r>
              <a:rPr lang="ru-RU" sz="2800" i="1" dirty="0" smtClean="0"/>
              <a:t>подчинен</a:t>
            </a:r>
            <a:r>
              <a:rPr lang="en-US" sz="2800" dirty="0" smtClean="0"/>
              <a:t>.</a:t>
            </a:r>
            <a:endParaRPr lang="ru-RU" sz="2800" dirty="0" smtClean="0"/>
          </a:p>
          <a:p>
            <a:r>
              <a:rPr lang="bg-BG" sz="2800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://www.dnsknowledge.com/whatis/authoritative-name-server/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20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=""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Коя от следните CMS системи е базирана на технология на Майкрософт: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Drupal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DotNetNuke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Joomla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Wordpress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TextPattern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SilverStripe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DotNetNuke</a:t>
            </a:r>
            <a:r>
              <a:rPr lang="en-US" dirty="0" smtClean="0"/>
              <a:t> (DNN) </a:t>
            </a:r>
            <a:r>
              <a:rPr lang="bg-BG" dirty="0" smtClean="0"/>
              <a:t>е базирана на </a:t>
            </a:r>
            <a:r>
              <a:rPr lang="en-US" dirty="0" smtClean="0"/>
              <a:t>ASP.NET</a:t>
            </a:r>
            <a:r>
              <a:rPr lang="bg-BG" dirty="0" smtClean="0"/>
              <a:t>, останалите са на </a:t>
            </a:r>
            <a:r>
              <a:rPr lang="en-US" dirty="0" smtClean="0"/>
              <a:t>PHP.</a:t>
            </a:r>
            <a:endParaRPr lang="bg-BG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400" dirty="0" smtClean="0">
                <a:hlinkClick r:id="rId2"/>
              </a:rPr>
              <a:t>http://en.wikipedia.org/wiki/DotNetNuke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3"/>
              </a:rPr>
              <a:t>http://www.makeuseof.com/tag/10-popular-content-management-systems-online/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4"/>
              </a:rPr>
              <a:t>http://net.tutsplus.com/articles/web-roundups/top-10-most-usable-content-management-systems/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В контекста на уеб програмирането, кой от следните езици обикновено се изпълнява от страна на клиента: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Ruby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Python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PHP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JavaScript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Perl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495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C++</a:t>
            </a:r>
            <a:endParaRPr lang="bg-BG" dirty="0" smtClean="0"/>
          </a:p>
          <a:p>
            <a:pPr lvl="1"/>
            <a:r>
              <a:rPr lang="en-US" dirty="0" smtClean="0"/>
              <a:t>C++ </a:t>
            </a:r>
            <a:r>
              <a:rPr lang="bg-BG" dirty="0" smtClean="0"/>
              <a:t>се използва когато се изисква близка работа с хардуеъра или има специални изисквания за бързо действие (разработка на 3</a:t>
            </a:r>
            <a:r>
              <a:rPr lang="en-US" dirty="0" smtClean="0"/>
              <a:t>D</a:t>
            </a:r>
            <a:r>
              <a:rPr lang="en-GB" dirty="0" smtClean="0"/>
              <a:t> </a:t>
            </a:r>
            <a:r>
              <a:rPr lang="bg-BG" dirty="0" smtClean="0"/>
              <a:t>игри).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http://en.wikipedia.org/wiki/Game_programming</a:t>
            </a:r>
            <a:endParaRPr lang="bg-BG" sz="2800" dirty="0" smtClean="0"/>
          </a:p>
          <a:p>
            <a:pPr lvl="1"/>
            <a:endParaRPr lang="en-US" sz="2800" dirty="0" smtClean="0"/>
          </a:p>
          <a:p>
            <a:pPr lvl="1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Макар че </a:t>
            </a:r>
            <a:r>
              <a:rPr lang="en-US" dirty="0" smtClean="0"/>
              <a:t>JavaScript </a:t>
            </a:r>
            <a:r>
              <a:rPr lang="bg-BG" dirty="0" smtClean="0"/>
              <a:t>може да се изпълнява и на сървъра, от езиците които са дадени като отговори, само тя се изпълнява на клиента</a:t>
            </a:r>
            <a:r>
              <a:rPr lang="en-US" dirty="0" smtClean="0"/>
              <a:t> (</a:t>
            </a:r>
            <a:r>
              <a:rPr lang="bg-BG" dirty="0" smtClean="0"/>
              <a:t>в браузъра).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400" dirty="0" smtClean="0">
                <a:hlinkClick r:id="rId2"/>
              </a:rPr>
              <a:t>http://stackoverflow.com/questions/15270648/client-side-scripting-and-server-side-scripting-languages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3"/>
              </a:rPr>
              <a:t>what-are-the-difference-between-server-side-and-client-side-programming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4"/>
              </a:rPr>
              <a:t>http://www.codeconquest.com/website/client-side-vs-server-side/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=""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>
                <a:effectLst/>
              </a:rPr>
              <a:t>Сложили </a:t>
            </a:r>
            <a:r>
              <a:rPr lang="bg-BG" sz="2800" dirty="0">
                <a:effectLst/>
              </a:rPr>
              <a:t>сте парола на </a:t>
            </a:r>
            <a:r>
              <a:rPr lang="en-US" sz="2800" dirty="0">
                <a:effectLst/>
              </a:rPr>
              <a:t>BIOS-a </a:t>
            </a:r>
            <a:r>
              <a:rPr lang="bg-BG" sz="2800" dirty="0">
                <a:effectLst/>
              </a:rPr>
              <a:t>на настолен компютър. Как ще рестаритрате </a:t>
            </a:r>
            <a:r>
              <a:rPr lang="en-US" sz="2800" dirty="0">
                <a:effectLst/>
              </a:rPr>
              <a:t>BIOS-a</a:t>
            </a:r>
            <a:r>
              <a:rPr lang="bg-BG" sz="2800" dirty="0">
                <a:effectLst/>
              </a:rPr>
              <a:t>, ако сте забравили паролата?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600" dirty="0">
                <a:effectLst/>
              </a:rPr>
              <a:t>Ще преинсталирам операционната система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600" dirty="0">
                <a:effectLst/>
              </a:rPr>
              <a:t>Ще демонтирам процесора и после пак ще го </a:t>
            </a:r>
            <a:r>
              <a:rPr lang="bg-BG" sz="2600" dirty="0" smtClean="0">
                <a:effectLst/>
              </a:rPr>
              <a:t>поставя</a:t>
            </a:r>
            <a:endParaRPr lang="bg-BG" sz="26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600" dirty="0" smtClean="0">
                <a:effectLst/>
              </a:rPr>
              <a:t>Ще </a:t>
            </a:r>
            <a:r>
              <a:rPr lang="bg-BG" sz="2600" dirty="0">
                <a:effectLst/>
              </a:rPr>
              <a:t>потърся джъмпера на дъното с име </a:t>
            </a:r>
            <a:r>
              <a:rPr lang="en-US" sz="2600" dirty="0" smtClean="0">
                <a:effectLst/>
              </a:rPr>
              <a:t>CMOS</a:t>
            </a:r>
            <a:r>
              <a:rPr lang="bg-BG" sz="2600" dirty="0">
                <a:effectLst/>
              </a:rPr>
              <a:t>, ще го преместя и после ще го върна </a:t>
            </a:r>
            <a:r>
              <a:rPr lang="bg-BG" sz="2600" dirty="0" smtClean="0">
                <a:effectLst/>
              </a:rPr>
              <a:t>обратно</a:t>
            </a:r>
            <a:endParaRPr lang="en-US" sz="26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600" dirty="0" smtClean="0">
                <a:effectLst/>
              </a:rPr>
              <a:t> </a:t>
            </a:r>
            <a:r>
              <a:rPr lang="bg-BG" sz="2600" dirty="0">
                <a:effectLst/>
              </a:rPr>
              <a:t>Ще махна рам паметта и твърдия диск и после пак ще ги </a:t>
            </a:r>
            <a:r>
              <a:rPr lang="bg-BG" sz="2600" dirty="0" smtClean="0">
                <a:effectLst/>
              </a:rPr>
              <a:t>монтирам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6335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BIOS-a </a:t>
            </a:r>
            <a:r>
              <a:rPr lang="bg-BG" sz="2600" dirty="0" smtClean="0"/>
              <a:t>казва на компютъра как да използва хардуера. Ако е защитен с парола, компютъра няма да функционира без въвеждането на паролата. Обикновено слагането на такива пароли е за предотвратяване на достъпа до </a:t>
            </a:r>
            <a:r>
              <a:rPr lang="en-US" sz="2600" dirty="0" smtClean="0"/>
              <a:t>BIOS-a </a:t>
            </a:r>
            <a:r>
              <a:rPr lang="bg-BG" sz="2600" dirty="0" smtClean="0"/>
              <a:t>или изобщо зареждането на операционна система.</a:t>
            </a:r>
            <a:endParaRPr lang="en-US" sz="2600" dirty="0"/>
          </a:p>
          <a:p>
            <a:r>
              <a:rPr lang="bg-BG" sz="2600" b="0" dirty="0" smtClean="0"/>
              <a:t>Информация</a:t>
            </a:r>
            <a:r>
              <a:rPr lang="bg-BG" sz="2600" dirty="0" smtClean="0"/>
              <a:t>:</a:t>
            </a:r>
            <a:endParaRPr lang="en-US" sz="2600" dirty="0" smtClean="0"/>
          </a:p>
          <a:p>
            <a:r>
              <a:rPr lang="bg-BG" sz="2200" u="sng" dirty="0">
                <a:effectLst/>
                <a:hlinkClick r:id="rId2"/>
              </a:rPr>
              <a:t>http://</a:t>
            </a:r>
            <a:r>
              <a:rPr lang="bg-BG" sz="2200" u="sng" dirty="0" smtClean="0">
                <a:effectLst/>
                <a:hlinkClick r:id="rId2"/>
              </a:rPr>
              <a:t>www.wikihow.com/Break-a-BIOS-Password</a:t>
            </a:r>
            <a:endParaRPr lang="bg-BG" sz="2200" u="sng" dirty="0" smtClean="0">
              <a:effectLst/>
            </a:endParaRPr>
          </a:p>
          <a:p>
            <a:r>
              <a:rPr lang="en-US" sz="2200" dirty="0">
                <a:hlinkClick r:id="rId3"/>
              </a:rPr>
              <a:t>http://cryptome.org/isp-spy/bios-spy.pdf</a:t>
            </a:r>
            <a:endParaRPr lang="bg-BG" sz="22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5798</TotalTime>
  <Words>1788</Words>
  <Application>Microsoft Office PowerPoint</Application>
  <PresentationFormat>On-screen Show (4:3)</PresentationFormat>
  <Paragraphs>341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Telerik Academy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JR</cp:lastModifiedBy>
  <cp:revision>664</cp:revision>
  <dcterms:created xsi:type="dcterms:W3CDTF">2007-12-08T16:03:35Z</dcterms:created>
  <dcterms:modified xsi:type="dcterms:W3CDTF">2013-11-27T08:40:18Z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